
<file path=[Content_Types].xml><?xml version="1.0" encoding="utf-8"?>
<Types xmlns="http://schemas.openxmlformats.org/package/2006/content-types">
  <Default Extension="bin" ContentType="application/vnd.openxmlformats-officedocument.oleObject"/>
  <Default Extension="png" ContentType="image/png"/>
  <Default Extension="emf" ContentType="image/x-emf"/>
  <Default Extension="wmf" ContentType="image/x-wmf"/>
  <Default Extension="jpeg" ContentType="image/jpeg"/>
  <Default Extension="rels" ContentType="application/vnd.openxmlformats-package.relationships+xml"/>
  <Default Extension="xml" ContentType="application/xml"/>
  <Default Extension="vml" ContentType="application/vnd.openxmlformats-officedocument.vmlDrawing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62" r:id="rId3"/>
    <p:sldId id="257" r:id="rId4"/>
    <p:sldId id="263" r:id="rId5"/>
    <p:sldId id="258" r:id="rId6"/>
    <p:sldId id="259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2FCCE30B-03B6-47AA-B5C3-A0833E99E2D6}">
          <p14:sldIdLst>
            <p14:sldId id="261"/>
            <p14:sldId id="262"/>
            <p14:sldId id="257"/>
            <p14:sldId id="263"/>
            <p14:sldId id="258"/>
            <p14:sldId id="259"/>
            <p14:sldId id="260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DAE61"/>
    <a:srgbClr val="D7191C"/>
    <a:srgbClr val="2C7B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494" autoAdjust="0"/>
  </p:normalViewPr>
  <p:slideViewPr>
    <p:cSldViewPr snapToGrid="0">
      <p:cViewPr varScale="1">
        <p:scale>
          <a:sx n="116" d="100"/>
          <a:sy n="116" d="100"/>
        </p:scale>
        <p:origin x="336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drawings/_rels/vmlDrawing1.vml.rels><?xml version="1.0" encoding="UTF-8" standalone="yes"?>
<Relationships xmlns="http://schemas.openxmlformats.org/package/2006/relationships"><Relationship Id="rId3" Type="http://schemas.openxmlformats.org/officeDocument/2006/relationships/image" Target="../media/image3.emf"/><Relationship Id="rId2" Type="http://schemas.openxmlformats.org/officeDocument/2006/relationships/image" Target="../media/image2.emf"/><Relationship Id="rId1" Type="http://schemas.openxmlformats.org/officeDocument/2006/relationships/image" Target="../media/image1.emf"/><Relationship Id="rId6" Type="http://schemas.openxmlformats.org/officeDocument/2006/relationships/image" Target="../media/image6.emf"/><Relationship Id="rId5" Type="http://schemas.openxmlformats.org/officeDocument/2006/relationships/image" Target="../media/image5.emf"/><Relationship Id="rId4" Type="http://schemas.openxmlformats.org/officeDocument/2006/relationships/image" Target="../media/image4.emf"/></Relationships>
</file>

<file path=ppt/drawings/_rels/vmlDrawing2.v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image" Target="../media/image5.emf"/><Relationship Id="rId1" Type="http://schemas.openxmlformats.org/officeDocument/2006/relationships/image" Target="../media/image4.emf"/><Relationship Id="rId6" Type="http://schemas.openxmlformats.org/officeDocument/2006/relationships/image" Target="../media/image9.wmf"/><Relationship Id="rId5" Type="http://schemas.openxmlformats.org/officeDocument/2006/relationships/image" Target="../media/image8.wmf"/><Relationship Id="rId4" Type="http://schemas.openxmlformats.org/officeDocument/2006/relationships/image" Target="../media/image7.wmf"/></Relationships>
</file>

<file path=ppt/media/image10.tiff>
</file>

<file path=ppt/media/image11.tiff>
</file>

<file path=ppt/media/image12.tiff>
</file>

<file path=ppt/media/image13.jpeg>
</file>

<file path=ppt/media/image14.jpeg>
</file>

<file path=ppt/media/image15.tiff>
</file>

<file path=ppt/media/image16.tiff>
</file>

<file path=ppt/media/image17.png>
</file>

<file path=ppt/media/image18.png>
</file>

<file path=ppt/media/image19.png>
</file>

<file path=ppt/media/image20.png>
</file>

<file path=ppt/media/image21.png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74960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4087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04783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077890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63633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594378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23949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28031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4414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64578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4506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F838F0-CC0B-4EA3-9400-4B72F3653A3B}" type="datetimeFigureOut">
              <a:rPr lang="en-US" smtClean="0"/>
              <a:t>3/13/2024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E6889B4-89CE-447A-9CC8-033B2E5CD8B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669292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emf"/><Relationship Id="rId13" Type="http://schemas.openxmlformats.org/officeDocument/2006/relationships/oleObject" Target="../embeddings/oleObject6.bin"/><Relationship Id="rId3" Type="http://schemas.openxmlformats.org/officeDocument/2006/relationships/oleObject" Target="../embeddings/oleObject1.bin"/><Relationship Id="rId7" Type="http://schemas.openxmlformats.org/officeDocument/2006/relationships/oleObject" Target="../embeddings/oleObject3.bin"/><Relationship Id="rId12" Type="http://schemas.openxmlformats.org/officeDocument/2006/relationships/image" Target="../media/image5.e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2.emf"/><Relationship Id="rId11" Type="http://schemas.openxmlformats.org/officeDocument/2006/relationships/oleObject" Target="../embeddings/oleObject5.bin"/><Relationship Id="rId5" Type="http://schemas.openxmlformats.org/officeDocument/2006/relationships/oleObject" Target="../embeddings/oleObject2.bin"/><Relationship Id="rId10" Type="http://schemas.openxmlformats.org/officeDocument/2006/relationships/image" Target="../media/image4.emf"/><Relationship Id="rId4" Type="http://schemas.openxmlformats.org/officeDocument/2006/relationships/image" Target="../media/image1.emf"/><Relationship Id="rId9" Type="http://schemas.openxmlformats.org/officeDocument/2006/relationships/oleObject" Target="../embeddings/oleObject4.bin"/><Relationship Id="rId14" Type="http://schemas.openxmlformats.org/officeDocument/2006/relationships/image" Target="../media/image6.emf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emf"/><Relationship Id="rId13" Type="http://schemas.openxmlformats.org/officeDocument/2006/relationships/oleObject" Target="../embeddings/oleObject9.bin"/><Relationship Id="rId3" Type="http://schemas.openxmlformats.org/officeDocument/2006/relationships/oleObject" Target="../embeddings/oleObject4.bin"/><Relationship Id="rId7" Type="http://schemas.openxmlformats.org/officeDocument/2006/relationships/oleObject" Target="../embeddings/oleObject6.bin"/><Relationship Id="rId12" Type="http://schemas.openxmlformats.org/officeDocument/2006/relationships/image" Target="../media/image8.wmf"/><Relationship Id="rId2" Type="http://schemas.openxmlformats.org/officeDocument/2006/relationships/slideLayout" Target="../slideLayouts/slideLayout1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5.emf"/><Relationship Id="rId11" Type="http://schemas.openxmlformats.org/officeDocument/2006/relationships/oleObject" Target="../embeddings/oleObject8.bin"/><Relationship Id="rId5" Type="http://schemas.openxmlformats.org/officeDocument/2006/relationships/oleObject" Target="../embeddings/oleObject5.bin"/><Relationship Id="rId10" Type="http://schemas.openxmlformats.org/officeDocument/2006/relationships/image" Target="../media/image7.wmf"/><Relationship Id="rId4" Type="http://schemas.openxmlformats.org/officeDocument/2006/relationships/image" Target="../media/image4.emf"/><Relationship Id="rId9" Type="http://schemas.openxmlformats.org/officeDocument/2006/relationships/oleObject" Target="../embeddings/oleObject7.bin"/><Relationship Id="rId14" Type="http://schemas.openxmlformats.org/officeDocument/2006/relationships/image" Target="../media/image9.w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tiff"/><Relationship Id="rId7" Type="http://schemas.openxmlformats.org/officeDocument/2006/relationships/image" Target="../media/image15.tiff"/><Relationship Id="rId2" Type="http://schemas.openxmlformats.org/officeDocument/2006/relationships/image" Target="../media/image10.tiff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4.jpeg"/><Relationship Id="rId5" Type="http://schemas.openxmlformats.org/officeDocument/2006/relationships/image" Target="../media/image13.jpeg"/><Relationship Id="rId4" Type="http://schemas.openxmlformats.org/officeDocument/2006/relationships/image" Target="../media/image12.tif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1.png"/><Relationship Id="rId4" Type="http://schemas.openxmlformats.org/officeDocument/2006/relationships/image" Target="../media/image2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Oval 7"/>
          <p:cNvSpPr/>
          <p:nvPr/>
        </p:nvSpPr>
        <p:spPr>
          <a:xfrm>
            <a:off x="2476500" y="1435100"/>
            <a:ext cx="2857500" cy="2857500"/>
          </a:xfrm>
          <a:prstGeom prst="ellipse">
            <a:avLst/>
          </a:prstGeom>
          <a:solidFill>
            <a:srgbClr val="FF9999">
              <a:alpha val="60000"/>
            </a:srgb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9" name="Oval 8"/>
          <p:cNvSpPr/>
          <p:nvPr/>
        </p:nvSpPr>
        <p:spPr>
          <a:xfrm>
            <a:off x="4417653" y="2157413"/>
            <a:ext cx="1352549" cy="1352549"/>
          </a:xfrm>
          <a:prstGeom prst="ellipse">
            <a:avLst/>
          </a:prstGeom>
          <a:solidFill>
            <a:schemeClr val="accent1"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5068388" y="3419908"/>
            <a:ext cx="388939" cy="388939"/>
          </a:xfrm>
          <a:prstGeom prst="ellipse">
            <a:avLst/>
          </a:prstGeom>
          <a:solidFill>
            <a:schemeClr val="accent4">
              <a:lumMod val="40000"/>
              <a:lumOff val="60000"/>
              <a:alpha val="60000"/>
            </a:schemeClr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3548313" y="2725349"/>
            <a:ext cx="5677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5,313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5326636" y="2725350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521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5082429" y="3486150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16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4724644" y="2725349"/>
            <a:ext cx="43954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rgbClr val="7030A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925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6071758" y="3431786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12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4719362" y="4077898"/>
            <a:ext cx="354584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accent2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18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2972380" y="1849393"/>
            <a:ext cx="1166621" cy="46166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200" i="1" dirty="0">
                <a:solidFill>
                  <a:srgbClr val="C0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Severe OA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5334000" y="2194187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chemeClr val="accent5">
                    <a:lumMod val="7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 vs. Moderate OA</a:t>
            </a:r>
          </a:p>
        </p:txBody>
      </p:sp>
      <p:cxnSp>
        <p:nvCxnSpPr>
          <p:cNvPr id="20" name="Straight Connector 19"/>
          <p:cNvCxnSpPr>
            <a:endCxn id="15" idx="1"/>
          </p:cNvCxnSpPr>
          <p:nvPr/>
        </p:nvCxnSpPr>
        <p:spPr>
          <a:xfrm>
            <a:off x="5221919" y="3460885"/>
            <a:ext cx="849839" cy="109401"/>
          </a:xfrm>
          <a:prstGeom prst="line">
            <a:avLst/>
          </a:prstGeom>
          <a:ln w="9525">
            <a:solidFill>
              <a:schemeClr val="accent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5259721" y="3632338"/>
            <a:ext cx="1166621" cy="430887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sz="1050" i="1" dirty="0">
                <a:solidFill>
                  <a:srgbClr val="FBA305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Moderate vs. Severe OA</a:t>
            </a:r>
          </a:p>
        </p:txBody>
      </p:sp>
      <p:cxnSp>
        <p:nvCxnSpPr>
          <p:cNvPr id="26" name="Straight Connector 25"/>
          <p:cNvCxnSpPr/>
          <p:nvPr/>
        </p:nvCxnSpPr>
        <p:spPr>
          <a:xfrm flipV="1">
            <a:off x="4930949" y="3564000"/>
            <a:ext cx="180801" cy="558811"/>
          </a:xfrm>
          <a:prstGeom prst="line">
            <a:avLst/>
          </a:prstGeom>
          <a:ln w="9525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4990095" y="3149674"/>
            <a:ext cx="269626" cy="276999"/>
          </a:xfrm>
          <a:prstGeom prst="rect">
            <a:avLst/>
          </a:prstGeom>
          <a:noFill/>
          <a:ln>
            <a:noFill/>
          </a:ln>
        </p:spPr>
        <p:txBody>
          <a:bodyPr wrap="none" rtlCol="0">
            <a:spAutoFit/>
          </a:bodyPr>
          <a:lstStyle/>
          <a:p>
            <a:r>
              <a:rPr 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1</a:t>
            </a:r>
          </a:p>
        </p:txBody>
      </p:sp>
      <p:cxnSp>
        <p:nvCxnSpPr>
          <p:cNvPr id="31" name="Straight Connector 30"/>
          <p:cNvCxnSpPr/>
          <p:nvPr/>
        </p:nvCxnSpPr>
        <p:spPr>
          <a:xfrm flipH="1" flipV="1">
            <a:off x="5142498" y="3376257"/>
            <a:ext cx="21690" cy="95191"/>
          </a:xfrm>
          <a:prstGeom prst="line">
            <a:avLst/>
          </a:prstGeom>
          <a:ln w="9525">
            <a:solidFill>
              <a:schemeClr val="tx1">
                <a:lumMod val="75000"/>
                <a:lumOff val="2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544207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709121" y="298115"/>
            <a:ext cx="6789730" cy="5964045"/>
            <a:chOff x="733834" y="298115"/>
            <a:chExt cx="6789730" cy="5964045"/>
          </a:xfrm>
        </p:grpSpPr>
        <p:graphicFrame>
          <p:nvGraphicFramePr>
            <p:cNvPr id="3" name="Object 2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298115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2" name="Acrobat Document" r:id="rId3" imgW="3428787" imgH="2057400" progId="Acrobat.Document.DC">
                    <p:embed/>
                  </p:oleObj>
                </mc:Choice>
                <mc:Fallback>
                  <p:oleObj name="Acrobat Document" r:id="rId3" imgW="3428787" imgH="2057400" progId="Acrobat.Document.DC">
                    <p:embed/>
                    <p:pic>
                      <p:nvPicPr>
                        <p:cNvPr id="3" name="Object 2"/>
                        <p:cNvPicPr/>
                        <p:nvPr/>
                      </p:nvPicPr>
                      <p:blipFill>
                        <a:blip r:embed="rId4"/>
                        <a:stretch>
                          <a:fillRect/>
                        </a:stretch>
                      </p:blipFill>
                      <p:spPr>
                        <a:xfrm>
                          <a:off x="733834" y="298115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4" name="Object 3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2083798"/>
            <a:ext cx="3429000" cy="20574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3" name="Acrobat Document" r:id="rId5" imgW="3428787" imgH="2057400" progId="Acrobat.Document.DC">
                    <p:embed/>
                  </p:oleObj>
                </mc:Choice>
                <mc:Fallback>
                  <p:oleObj name="Acrobat Document" r:id="rId5" imgW="3428787" imgH="2057400" progId="Acrobat.Document.DC">
                    <p:embed/>
                    <p:pic>
                      <p:nvPicPr>
                        <p:cNvPr id="4" name="Object 3"/>
                        <p:cNvPicPr/>
                        <p:nvPr/>
                      </p:nvPicPr>
                      <p:blipFill>
                        <a:blip r:embed="rId6"/>
                        <a:stretch>
                          <a:fillRect/>
                        </a:stretch>
                      </p:blipFill>
                      <p:spPr>
                        <a:xfrm>
                          <a:off x="733834" y="2083798"/>
                          <a:ext cx="3429000" cy="2057400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" name="Object 4"/>
            <p:cNvGraphicFramePr>
              <a:graphicFrameLocks noChangeAspect="1"/>
            </p:cNvGraphicFramePr>
            <p:nvPr>
              <p:extLst/>
            </p:nvPr>
          </p:nvGraphicFramePr>
          <p:xfrm>
            <a:off x="733834" y="3895514"/>
            <a:ext cx="3429000" cy="2111375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4" name="Acrobat Document" r:id="rId7" imgW="3428787" imgH="2110701" progId="Acrobat.Document.DC">
                    <p:embed/>
                  </p:oleObj>
                </mc:Choice>
                <mc:Fallback>
                  <p:oleObj name="Acrobat Document" r:id="rId7" imgW="3428787" imgH="2110701" progId="Acrobat.Document.DC">
                    <p:embed/>
                    <p:pic>
                      <p:nvPicPr>
                        <p:cNvPr id="5" name="Object 4"/>
                        <p:cNvPicPr/>
                        <p:nvPr/>
                      </p:nvPicPr>
                      <p:blipFill>
                        <a:blip r:embed="rId8"/>
                        <a:stretch>
                          <a:fillRect/>
                        </a:stretch>
                      </p:blipFill>
                      <p:spPr>
                        <a:xfrm>
                          <a:off x="733834" y="3895514"/>
                          <a:ext cx="3429000" cy="2111375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sp>
          <p:nvSpPr>
            <p:cNvPr id="2" name="Rectangle 1"/>
            <p:cNvSpPr/>
            <p:nvPr/>
          </p:nvSpPr>
          <p:spPr>
            <a:xfrm>
              <a:off x="2534871" y="6077602"/>
              <a:ext cx="201336" cy="184558"/>
            </a:xfrm>
            <a:prstGeom prst="rect">
              <a:avLst/>
            </a:prstGeom>
            <a:solidFill>
              <a:srgbClr val="2C7BB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Rectangle 35"/>
            <p:cNvSpPr/>
            <p:nvPr/>
          </p:nvSpPr>
          <p:spPr>
            <a:xfrm>
              <a:off x="3731964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Moderate OA</a:t>
              </a:r>
            </a:p>
          </p:txBody>
        </p:sp>
        <p:sp>
          <p:nvSpPr>
            <p:cNvPr id="37" name="Rectangle 36"/>
            <p:cNvSpPr/>
            <p:nvPr/>
          </p:nvSpPr>
          <p:spPr>
            <a:xfrm>
              <a:off x="3492368" y="6071800"/>
              <a:ext cx="201336" cy="184558"/>
            </a:xfrm>
            <a:prstGeom prst="rect">
              <a:avLst/>
            </a:prstGeom>
            <a:solidFill>
              <a:srgbClr val="FDAE6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/>
            <p:cNvSpPr/>
            <p:nvPr/>
          </p:nvSpPr>
          <p:spPr>
            <a:xfrm>
              <a:off x="4769881" y="6071800"/>
              <a:ext cx="201336" cy="184558"/>
            </a:xfrm>
            <a:prstGeom prst="rect">
              <a:avLst/>
            </a:prstGeom>
            <a:solidFill>
              <a:srgbClr val="D7191C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Rectangle 38"/>
            <p:cNvSpPr/>
            <p:nvPr/>
          </p:nvSpPr>
          <p:spPr>
            <a:xfrm>
              <a:off x="4987995" y="6087430"/>
              <a:ext cx="956691" cy="153297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Severe OA</a:t>
              </a:r>
            </a:p>
          </p:txBody>
        </p:sp>
        <p:sp>
          <p:nvSpPr>
            <p:cNvPr id="40" name="Rectangle 39"/>
            <p:cNvSpPr/>
            <p:nvPr/>
          </p:nvSpPr>
          <p:spPr>
            <a:xfrm>
              <a:off x="2771895" y="6087429"/>
              <a:ext cx="594738" cy="153298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15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Ambient</a:t>
              </a:r>
            </a:p>
          </p:txBody>
        </p:sp>
        <p:sp>
          <p:nvSpPr>
            <p:cNvPr id="43" name="Rectangle 42"/>
            <p:cNvSpPr/>
            <p:nvPr/>
          </p:nvSpPr>
          <p:spPr>
            <a:xfrm>
              <a:off x="5171591" y="5728313"/>
              <a:ext cx="1235085" cy="199613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Crab Individual</a:t>
              </a:r>
            </a:p>
          </p:txBody>
        </p:sp>
        <p:graphicFrame>
          <p:nvGraphicFramePr>
            <p:cNvPr id="13" name="Object 12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402520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5" name="Acrobat Document" r:id="rId9" imgW="3367969" imgH="1721820" progId="Acrobat.Document.DC">
                    <p:embed/>
                  </p:oleObj>
                </mc:Choice>
                <mc:Fallback>
                  <p:oleObj name="Acrobat Document" r:id="rId9" imgW="3367969" imgH="1721820" progId="Acrobat.Document.DC">
                    <p:embed/>
                    <p:pic>
                      <p:nvPicPr>
                        <p:cNvPr id="13" name="Object 12"/>
                        <p:cNvPicPr/>
                        <p:nvPr/>
                      </p:nvPicPr>
                      <p:blipFill>
                        <a:blip r:embed="rId10"/>
                        <a:stretch>
                          <a:fillRect/>
                        </a:stretch>
                      </p:blipFill>
                      <p:spPr>
                        <a:xfrm>
                          <a:off x="4046754" y="402520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0" name="Object 49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4005876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6" name="Acrobat Document" r:id="rId11" imgW="3367969" imgH="1721820" progId="Acrobat.Document.DC">
                    <p:embed/>
                  </p:oleObj>
                </mc:Choice>
                <mc:Fallback>
                  <p:oleObj name="Acrobat Document" r:id="rId11" imgW="3367969" imgH="1721820" progId="Acrobat.Document.DC">
                    <p:embed/>
                    <p:pic>
                      <p:nvPicPr>
                        <p:cNvPr id="50" name="Object 49"/>
                        <p:cNvPicPr/>
                        <p:nvPr/>
                      </p:nvPicPr>
                      <p:blipFill>
                        <a:blip r:embed="rId12"/>
                        <a:stretch>
                          <a:fillRect/>
                        </a:stretch>
                      </p:blipFill>
                      <p:spPr>
                        <a:xfrm>
                          <a:off x="4046754" y="4005876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aphicFrame>
          <p:nvGraphicFramePr>
            <p:cNvPr id="51" name="Object 50"/>
            <p:cNvGraphicFramePr>
              <a:graphicFrameLocks noChangeAspect="1"/>
            </p:cNvGraphicFramePr>
            <p:nvPr>
              <p:extLst/>
            </p:nvPr>
          </p:nvGraphicFramePr>
          <p:xfrm>
            <a:off x="4046754" y="2183464"/>
            <a:ext cx="3368675" cy="1722437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57" name="Acrobat Document" r:id="rId13" imgW="3367969" imgH="1721820" progId="Acrobat.Document.DC">
                    <p:embed/>
                  </p:oleObj>
                </mc:Choice>
                <mc:Fallback>
                  <p:oleObj name="Acrobat Document" r:id="rId13" imgW="3367969" imgH="1721820" progId="Acrobat.Document.DC">
                    <p:embed/>
                    <p:pic>
                      <p:nvPicPr>
                        <p:cNvPr id="51" name="Object 50"/>
                        <p:cNvPicPr/>
                        <p:nvPr/>
                      </p:nvPicPr>
                      <p:blipFill>
                        <a:blip r:embed="rId14"/>
                        <a:stretch>
                          <a:fillRect/>
                        </a:stretch>
                      </p:blipFill>
                      <p:spPr>
                        <a:xfrm>
                          <a:off x="4046754" y="2183464"/>
                          <a:ext cx="3368675" cy="1722437"/>
                        </a:xfrm>
                        <a:prstGeom prst="rect">
                          <a:avLst/>
                        </a:prstGeom>
                      </p:spPr>
                    </p:pic>
                  </p:oleObj>
                </mc:Fallback>
              </mc:AlternateContent>
            </a:graphicData>
          </a:graphic>
        </p:graphicFrame>
        <p:grpSp>
          <p:nvGrpSpPr>
            <p:cNvPr id="16" name="Group 15"/>
            <p:cNvGrpSpPr/>
            <p:nvPr/>
          </p:nvGrpSpPr>
          <p:grpSpPr>
            <a:xfrm>
              <a:off x="7103049" y="2183464"/>
              <a:ext cx="239690" cy="3544849"/>
              <a:chOff x="7806429" y="2183464"/>
              <a:chExt cx="239690" cy="3544849"/>
            </a:xfrm>
          </p:grpSpPr>
          <p:sp>
            <p:nvSpPr>
              <p:cNvPr id="46" name="Rectangle 45"/>
              <p:cNvSpPr/>
              <p:nvPr/>
            </p:nvSpPr>
            <p:spPr>
              <a:xfrm flipH="1">
                <a:off x="7806429" y="2183464"/>
                <a:ext cx="239690" cy="3544849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1" name="Rectangle 60"/>
              <p:cNvSpPr/>
              <p:nvPr/>
            </p:nvSpPr>
            <p:spPr>
              <a:xfrm rot="5400000">
                <a:off x="7717487" y="4828391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  <p:sp>
            <p:nvSpPr>
              <p:cNvPr id="47" name="Rectangle 46"/>
              <p:cNvSpPr/>
              <p:nvPr/>
            </p:nvSpPr>
            <p:spPr>
              <a:xfrm rot="5400000">
                <a:off x="7717487" y="2947472"/>
                <a:ext cx="338120" cy="157626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Gene</a:t>
                </a:r>
              </a:p>
            </p:txBody>
          </p:sp>
        </p:grpSp>
        <p:sp>
          <p:nvSpPr>
            <p:cNvPr id="23" name="Rectangle 22"/>
            <p:cNvSpPr/>
            <p:nvPr/>
          </p:nvSpPr>
          <p:spPr>
            <a:xfrm rot="5400000">
              <a:off x="7219782" y="946133"/>
              <a:ext cx="407624" cy="199941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i="1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Z</a:t>
              </a:r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-score</a:t>
              </a:r>
              <a:endPara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endParaRPr>
            </a:p>
          </p:txBody>
        </p:sp>
      </p:grpSp>
      <p:sp>
        <p:nvSpPr>
          <p:cNvPr id="6" name="TextBox 5">
            <a:extLst>
              <a:ext uri="{FF2B5EF4-FFF2-40B4-BE49-F238E27FC236}">
                <a16:creationId xmlns:a16="http://schemas.microsoft.com/office/drawing/2014/main" id="{D2F42381-5CD6-47C9-9532-F343704822B1}"/>
              </a:ext>
            </a:extLst>
          </p:cNvPr>
          <p:cNvSpPr txBox="1"/>
          <p:nvPr/>
        </p:nvSpPr>
        <p:spPr>
          <a:xfrm>
            <a:off x="9671222" y="963827"/>
            <a:ext cx="11113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figure</a:t>
            </a:r>
          </a:p>
        </p:txBody>
      </p:sp>
    </p:spTree>
    <p:extLst>
      <p:ext uri="{BB962C8B-B14F-4D97-AF65-F5344CB8AC3E}">
        <p14:creationId xmlns:p14="http://schemas.microsoft.com/office/powerpoint/2010/main" val="104025038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534871" y="6077602"/>
            <a:ext cx="201336" cy="184558"/>
          </a:xfrm>
          <a:prstGeom prst="rect">
            <a:avLst/>
          </a:prstGeom>
          <a:solidFill>
            <a:srgbClr val="2C7BB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Rectangle 35"/>
          <p:cNvSpPr/>
          <p:nvPr/>
        </p:nvSpPr>
        <p:spPr>
          <a:xfrm>
            <a:off x="3731964" y="6087430"/>
            <a:ext cx="956691" cy="153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Moderate OA</a:t>
            </a:r>
          </a:p>
        </p:txBody>
      </p:sp>
      <p:sp>
        <p:nvSpPr>
          <p:cNvPr id="37" name="Rectangle 36"/>
          <p:cNvSpPr/>
          <p:nvPr/>
        </p:nvSpPr>
        <p:spPr>
          <a:xfrm>
            <a:off x="3492368" y="6071800"/>
            <a:ext cx="201336" cy="184558"/>
          </a:xfrm>
          <a:prstGeom prst="rect">
            <a:avLst/>
          </a:prstGeom>
          <a:solidFill>
            <a:srgbClr val="FDAE6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ectangle 37"/>
          <p:cNvSpPr/>
          <p:nvPr/>
        </p:nvSpPr>
        <p:spPr>
          <a:xfrm>
            <a:off x="4769881" y="6071800"/>
            <a:ext cx="201336" cy="184558"/>
          </a:xfrm>
          <a:prstGeom prst="rect">
            <a:avLst/>
          </a:prstGeom>
          <a:solidFill>
            <a:srgbClr val="D7191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9" name="Rectangle 38"/>
          <p:cNvSpPr/>
          <p:nvPr/>
        </p:nvSpPr>
        <p:spPr>
          <a:xfrm>
            <a:off x="4987995" y="6087430"/>
            <a:ext cx="956691" cy="15329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Severe OA</a:t>
            </a:r>
          </a:p>
        </p:txBody>
      </p:sp>
      <p:sp>
        <p:nvSpPr>
          <p:cNvPr id="40" name="Rectangle 39"/>
          <p:cNvSpPr/>
          <p:nvPr/>
        </p:nvSpPr>
        <p:spPr>
          <a:xfrm>
            <a:off x="2771895" y="6087429"/>
            <a:ext cx="594738" cy="153298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15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Ambient</a:t>
            </a:r>
          </a:p>
        </p:txBody>
      </p:sp>
      <p:sp>
        <p:nvSpPr>
          <p:cNvPr id="43" name="Rectangle 42"/>
          <p:cNvSpPr/>
          <p:nvPr/>
        </p:nvSpPr>
        <p:spPr>
          <a:xfrm>
            <a:off x="5171591" y="5728313"/>
            <a:ext cx="1235085" cy="199613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10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Crab Individual</a:t>
            </a:r>
          </a:p>
        </p:txBody>
      </p:sp>
      <p:graphicFrame>
        <p:nvGraphicFramePr>
          <p:cNvPr id="13" name="Object 12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87012555"/>
              </p:ext>
            </p:extLst>
          </p:nvPr>
        </p:nvGraphicFramePr>
        <p:xfrm>
          <a:off x="4046754" y="402520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7" name="Acrobat Document" r:id="rId3" imgW="3367969" imgH="1721820" progId="Acrobat.Document.DC">
                  <p:embed/>
                </p:oleObj>
              </mc:Choice>
              <mc:Fallback>
                <p:oleObj name="Acrobat Document" r:id="rId3" imgW="3367969" imgH="1721820" progId="Acrobat.Document.DC">
                  <p:embed/>
                  <p:pic>
                    <p:nvPicPr>
                      <p:cNvPr id="0" name=""/>
                      <p:cNvPicPr/>
                      <p:nvPr/>
                    </p:nvPicPr>
                    <p:blipFill>
                      <a:blip r:embed="rId4"/>
                      <a:stretch>
                        <a:fillRect/>
                      </a:stretch>
                    </p:blipFill>
                    <p:spPr>
                      <a:xfrm>
                        <a:off x="4046754" y="402520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0" name="Object 49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839488"/>
              </p:ext>
            </p:extLst>
          </p:nvPr>
        </p:nvGraphicFramePr>
        <p:xfrm>
          <a:off x="4046754" y="4005876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8" name="Acrobat Document" r:id="rId5" imgW="3367969" imgH="1721820" progId="Acrobat.Document.DC">
                  <p:embed/>
                </p:oleObj>
              </mc:Choice>
              <mc:Fallback>
                <p:oleObj name="Acrobat Document" r:id="rId5" imgW="3367969" imgH="1721820" progId="Acrobat.Document.DC">
                  <p:embed/>
                  <p:pic>
                    <p:nvPicPr>
                      <p:cNvPr id="49" name="Object 48"/>
                      <p:cNvPicPr/>
                      <p:nvPr/>
                    </p:nvPicPr>
                    <p:blipFill>
                      <a:blip r:embed="rId6"/>
                      <a:stretch>
                        <a:fillRect/>
                      </a:stretch>
                    </p:blipFill>
                    <p:spPr>
                      <a:xfrm>
                        <a:off x="4046754" y="4005876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1" name="Object 50"/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159265069"/>
              </p:ext>
            </p:extLst>
          </p:nvPr>
        </p:nvGraphicFramePr>
        <p:xfrm>
          <a:off x="4046754" y="2183464"/>
          <a:ext cx="3368675" cy="172243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69" name="Acrobat Document" r:id="rId7" imgW="3367969" imgH="1721820" progId="Acrobat.Document.DC">
                  <p:embed/>
                </p:oleObj>
              </mc:Choice>
              <mc:Fallback>
                <p:oleObj name="Acrobat Document" r:id="rId7" imgW="3367969" imgH="1721820" progId="Acrobat.Document.DC">
                  <p:embed/>
                  <p:pic>
                    <p:nvPicPr>
                      <p:cNvPr id="14" name="Object 13"/>
                      <p:cNvPicPr/>
                      <p:nvPr/>
                    </p:nvPicPr>
                    <p:blipFill>
                      <a:blip r:embed="rId8"/>
                      <a:stretch>
                        <a:fillRect/>
                      </a:stretch>
                    </p:blipFill>
                    <p:spPr>
                      <a:xfrm>
                        <a:off x="4046754" y="2183464"/>
                        <a:ext cx="3368675" cy="172243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16" name="Group 15"/>
          <p:cNvGrpSpPr/>
          <p:nvPr/>
        </p:nvGrpSpPr>
        <p:grpSpPr>
          <a:xfrm>
            <a:off x="7103049" y="2183464"/>
            <a:ext cx="239690" cy="3544849"/>
            <a:chOff x="7806429" y="2183464"/>
            <a:chExt cx="239690" cy="3544849"/>
          </a:xfrm>
        </p:grpSpPr>
        <p:sp>
          <p:nvSpPr>
            <p:cNvPr id="46" name="Rectangle 45"/>
            <p:cNvSpPr/>
            <p:nvPr/>
          </p:nvSpPr>
          <p:spPr>
            <a:xfrm flipH="1">
              <a:off x="7806429" y="2183464"/>
              <a:ext cx="239690" cy="3544849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Rectangle 60"/>
            <p:cNvSpPr/>
            <p:nvPr/>
          </p:nvSpPr>
          <p:spPr>
            <a:xfrm rot="5400000">
              <a:off x="7717487" y="4828391"/>
              <a:ext cx="338120" cy="1576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Gene</a:t>
              </a:r>
            </a:p>
          </p:txBody>
        </p:sp>
        <p:sp>
          <p:nvSpPr>
            <p:cNvPr id="47" name="Rectangle 46"/>
            <p:cNvSpPr/>
            <p:nvPr/>
          </p:nvSpPr>
          <p:spPr>
            <a:xfrm rot="5400000">
              <a:off x="7717487" y="2947472"/>
              <a:ext cx="338120" cy="157626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bg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lIns="0" tIns="0" rIns="0" bIns="0" rtlCol="0" anchor="ctr"/>
            <a:lstStyle/>
            <a:p>
              <a:r>
                <a:rPr lang="en-US" sz="9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Gene</a:t>
              </a:r>
            </a:p>
          </p:txBody>
        </p:sp>
      </p:grpSp>
      <p:sp>
        <p:nvSpPr>
          <p:cNvPr id="23" name="Rectangle 22"/>
          <p:cNvSpPr/>
          <p:nvPr/>
        </p:nvSpPr>
        <p:spPr>
          <a:xfrm rot="5400000">
            <a:off x="7219782" y="946133"/>
            <a:ext cx="407624" cy="199941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0" tIns="0" rIns="0" bIns="0" rtlCol="0" anchor="ctr"/>
          <a:lstStyle/>
          <a:p>
            <a:r>
              <a:rPr lang="en-US" sz="900" i="1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Z</a:t>
            </a:r>
            <a:r>
              <a:rPr lang="en-US" sz="900" dirty="0"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-score</a:t>
            </a:r>
            <a:endParaRPr lang="en-US" sz="1000" dirty="0">
              <a:solidFill>
                <a:schemeClr val="tx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graphicFrame>
        <p:nvGraphicFramePr>
          <p:cNvPr id="22" name="Object 21">
            <a:extLst>
              <a:ext uri="{FF2B5EF4-FFF2-40B4-BE49-F238E27FC236}">
                <a16:creationId xmlns:a16="http://schemas.microsoft.com/office/drawing/2014/main" id="{DA642140-C548-4FFD-9FAF-07738CCB6A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900981364"/>
              </p:ext>
            </p:extLst>
          </p:nvPr>
        </p:nvGraphicFramePr>
        <p:xfrm>
          <a:off x="733127" y="298115"/>
          <a:ext cx="3360737" cy="181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0" name="Acrobat Document" r:id="rId9" imgW="3360600" imgH="1813680" progId="Acrobat.Document.DC">
                  <p:embed/>
                </p:oleObj>
              </mc:Choice>
              <mc:Fallback>
                <p:oleObj name="Acrobat Document" r:id="rId9" imgW="3360600" imgH="1813680" progId="Acrobat.Document.DC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573F833B-B0E5-4334-9BF0-8EE35E803D4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0"/>
                      <a:stretch>
                        <a:fillRect/>
                      </a:stretch>
                    </p:blipFill>
                    <p:spPr>
                      <a:xfrm>
                        <a:off x="733127" y="298115"/>
                        <a:ext cx="3360737" cy="181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4" name="Object 23">
            <a:extLst>
              <a:ext uri="{FF2B5EF4-FFF2-40B4-BE49-F238E27FC236}">
                <a16:creationId xmlns:a16="http://schemas.microsoft.com/office/drawing/2014/main" id="{EBA1E1AF-DF78-447E-A468-EE30026F989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165466531"/>
              </p:ext>
            </p:extLst>
          </p:nvPr>
        </p:nvGraphicFramePr>
        <p:xfrm>
          <a:off x="734691" y="2088704"/>
          <a:ext cx="3352800" cy="181292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1" name="Acrobat Document" r:id="rId11" imgW="3352680" imgH="1813680" progId="Acrobat.Document.DC">
                  <p:embed/>
                </p:oleObj>
              </mc:Choice>
              <mc:Fallback>
                <p:oleObj name="Acrobat Document" r:id="rId11" imgW="3352680" imgH="1813680" progId="Acrobat.Document.DC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DD1EBF3C-E820-4C1F-BF87-D1511B4F69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2"/>
                      <a:stretch>
                        <a:fillRect/>
                      </a:stretch>
                    </p:blipFill>
                    <p:spPr>
                      <a:xfrm>
                        <a:off x="734691" y="2088704"/>
                        <a:ext cx="3352800" cy="181292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26" name="Object 25">
            <a:extLst>
              <a:ext uri="{FF2B5EF4-FFF2-40B4-BE49-F238E27FC236}">
                <a16:creationId xmlns:a16="http://schemas.microsoft.com/office/drawing/2014/main" id="{7F1E388E-EA7F-439A-B6FD-E02D552D13F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96022346"/>
              </p:ext>
            </p:extLst>
          </p:nvPr>
        </p:nvGraphicFramePr>
        <p:xfrm>
          <a:off x="729695" y="3897663"/>
          <a:ext cx="3352800" cy="2081212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272" name="Acrobat Document" r:id="rId13" imgW="3352680" imgH="2080440" progId="Acrobat.Document.DC">
                  <p:embed/>
                </p:oleObj>
              </mc:Choice>
              <mc:Fallback>
                <p:oleObj name="Acrobat Document" r:id="rId13" imgW="3352680" imgH="2080440" progId="Acrobat.Document.DC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755583FD-129C-4E63-B515-E8BD8C5EA5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4"/>
                      <a:stretch>
                        <a:fillRect/>
                      </a:stretch>
                    </p:blipFill>
                    <p:spPr>
                      <a:xfrm>
                        <a:off x="729695" y="3897663"/>
                        <a:ext cx="3352800" cy="2081212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27" name="TextBox 26">
            <a:extLst>
              <a:ext uri="{FF2B5EF4-FFF2-40B4-BE49-F238E27FC236}">
                <a16:creationId xmlns:a16="http://schemas.microsoft.com/office/drawing/2014/main" id="{A9241572-FDA6-412E-B428-7772DD23CFA9}"/>
              </a:ext>
            </a:extLst>
          </p:cNvPr>
          <p:cNvSpPr txBox="1"/>
          <p:nvPr/>
        </p:nvSpPr>
        <p:spPr>
          <a:xfrm>
            <a:off x="9671222" y="963827"/>
            <a:ext cx="229165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Old heat map gradient</a:t>
            </a:r>
          </a:p>
        </p:txBody>
      </p:sp>
    </p:spTree>
    <p:extLst>
      <p:ext uri="{BB962C8B-B14F-4D97-AF65-F5344CB8AC3E}">
        <p14:creationId xmlns:p14="http://schemas.microsoft.com/office/powerpoint/2010/main" val="18158333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570697F-7BD8-43C2-8D1B-C487F58A8A74}"/>
              </a:ext>
            </a:extLst>
          </p:cNvPr>
          <p:cNvGrpSpPr/>
          <p:nvPr/>
        </p:nvGrpSpPr>
        <p:grpSpPr>
          <a:xfrm>
            <a:off x="600890" y="139337"/>
            <a:ext cx="7019109" cy="6349096"/>
            <a:chOff x="600890" y="139337"/>
            <a:chExt cx="7019109" cy="6349096"/>
          </a:xfrm>
        </p:grpSpPr>
        <p:sp>
          <p:nvSpPr>
            <p:cNvPr id="3" name="Rectangle 2">
              <a:extLst>
                <a:ext uri="{FF2B5EF4-FFF2-40B4-BE49-F238E27FC236}">
                  <a16:creationId xmlns:a16="http://schemas.microsoft.com/office/drawing/2014/main" id="{6BF8BC8D-CCFF-46E7-97EF-C84BC734D234}"/>
                </a:ext>
              </a:extLst>
            </p:cNvPr>
            <p:cNvSpPr/>
            <p:nvPr/>
          </p:nvSpPr>
          <p:spPr>
            <a:xfrm>
              <a:off x="600890" y="139337"/>
              <a:ext cx="7019109" cy="6349096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grpSp>
          <p:nvGrpSpPr>
            <p:cNvPr id="6" name="Group 5">
              <a:extLst>
                <a:ext uri="{FF2B5EF4-FFF2-40B4-BE49-F238E27FC236}">
                  <a16:creationId xmlns:a16="http://schemas.microsoft.com/office/drawing/2014/main" id="{1D4E7801-E6F6-4508-A70A-B5007212CDB9}"/>
                </a:ext>
              </a:extLst>
            </p:cNvPr>
            <p:cNvGrpSpPr/>
            <p:nvPr/>
          </p:nvGrpSpPr>
          <p:grpSpPr>
            <a:xfrm>
              <a:off x="2534871" y="825816"/>
              <a:ext cx="4988693" cy="5526962"/>
              <a:chOff x="2534871" y="825816"/>
              <a:chExt cx="4988693" cy="5526962"/>
            </a:xfrm>
          </p:grpSpPr>
          <p:sp>
            <p:nvSpPr>
              <p:cNvPr id="2" name="Rectangle 1"/>
              <p:cNvSpPr/>
              <p:nvPr/>
            </p:nvSpPr>
            <p:spPr>
              <a:xfrm>
                <a:off x="2534871" y="6168220"/>
                <a:ext cx="201336" cy="184558"/>
              </a:xfrm>
              <a:prstGeom prst="rect">
                <a:avLst/>
              </a:prstGeom>
              <a:solidFill>
                <a:srgbClr val="2C7BB6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6" name="Rectangle 35"/>
              <p:cNvSpPr/>
              <p:nvPr/>
            </p:nvSpPr>
            <p:spPr>
              <a:xfrm>
                <a:off x="3731964" y="6178048"/>
                <a:ext cx="956691" cy="1532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1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Moderate OA</a:t>
                </a:r>
              </a:p>
            </p:txBody>
          </p:sp>
          <p:sp>
            <p:nvSpPr>
              <p:cNvPr id="37" name="Rectangle 36"/>
              <p:cNvSpPr/>
              <p:nvPr/>
            </p:nvSpPr>
            <p:spPr>
              <a:xfrm>
                <a:off x="3492368" y="6162418"/>
                <a:ext cx="201336" cy="184558"/>
              </a:xfrm>
              <a:prstGeom prst="rect">
                <a:avLst/>
              </a:prstGeom>
              <a:solidFill>
                <a:srgbClr val="FDAE6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8" name="Rectangle 37"/>
              <p:cNvSpPr/>
              <p:nvPr/>
            </p:nvSpPr>
            <p:spPr>
              <a:xfrm>
                <a:off x="4754513" y="6162418"/>
                <a:ext cx="201336" cy="184558"/>
              </a:xfrm>
              <a:prstGeom prst="rect">
                <a:avLst/>
              </a:prstGeom>
              <a:solidFill>
                <a:srgbClr val="D7191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39" name="Rectangle 38"/>
              <p:cNvSpPr/>
              <p:nvPr/>
            </p:nvSpPr>
            <p:spPr>
              <a:xfrm>
                <a:off x="4998505" y="6178048"/>
                <a:ext cx="956691" cy="153297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1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Severe OA</a:t>
                </a:r>
              </a:p>
            </p:txBody>
          </p:sp>
          <p:sp>
            <p:nvSpPr>
              <p:cNvPr id="40" name="Rectangle 39"/>
              <p:cNvSpPr/>
              <p:nvPr/>
            </p:nvSpPr>
            <p:spPr>
              <a:xfrm>
                <a:off x="2771895" y="6178047"/>
                <a:ext cx="594738" cy="153298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115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Ambient</a:t>
                </a:r>
              </a:p>
            </p:txBody>
          </p:sp>
          <p:sp>
            <p:nvSpPr>
              <p:cNvPr id="43" name="Rectangle 42"/>
              <p:cNvSpPr/>
              <p:nvPr/>
            </p:nvSpPr>
            <p:spPr>
              <a:xfrm>
                <a:off x="5171591" y="5818931"/>
                <a:ext cx="1235085" cy="199613"/>
              </a:xfrm>
              <a:prstGeom prst="rect">
                <a:avLst/>
              </a:prstGeom>
              <a:solidFill>
                <a:schemeClr val="bg1"/>
              </a:solidFill>
              <a:ln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Crab Individual</a:t>
                </a:r>
              </a:p>
            </p:txBody>
          </p:sp>
          <p:sp>
            <p:nvSpPr>
              <p:cNvPr id="23" name="Rectangle 22"/>
              <p:cNvSpPr/>
              <p:nvPr/>
            </p:nvSpPr>
            <p:spPr>
              <a:xfrm rot="5400000">
                <a:off x="7219782" y="929657"/>
                <a:ext cx="407624" cy="199941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0" tIns="0" rIns="0" bIns="0" rtlCol="0" anchor="ctr"/>
              <a:lstStyle/>
              <a:p>
                <a:r>
                  <a:rPr lang="en-US" sz="900" i="1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Z</a:t>
                </a:r>
                <a:r>
                  <a:rPr lang="en-US" sz="900" dirty="0">
                    <a:solidFill>
                      <a:schemeClr val="tx1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-score</a:t>
                </a:r>
                <a:endParaRPr lang="en-US" sz="1000" dirty="0">
                  <a:solidFill>
                    <a:schemeClr val="tx1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  <p:grpSp>
            <p:nvGrpSpPr>
              <p:cNvPr id="16" name="Group 15"/>
              <p:cNvGrpSpPr/>
              <p:nvPr/>
            </p:nvGrpSpPr>
            <p:grpSpPr>
              <a:xfrm>
                <a:off x="7103049" y="2339986"/>
                <a:ext cx="239690" cy="3544849"/>
                <a:chOff x="7806429" y="2183464"/>
                <a:chExt cx="239690" cy="3544849"/>
              </a:xfrm>
            </p:grpSpPr>
            <p:sp>
              <p:nvSpPr>
                <p:cNvPr id="46" name="Rectangle 45"/>
                <p:cNvSpPr/>
                <p:nvPr/>
              </p:nvSpPr>
              <p:spPr>
                <a:xfrm flipH="1">
                  <a:off x="7806429" y="2183464"/>
                  <a:ext cx="239690" cy="3544849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en-US"/>
                </a:p>
              </p:txBody>
            </p:sp>
            <p:sp>
              <p:nvSpPr>
                <p:cNvPr id="61" name="Rectangle 60"/>
                <p:cNvSpPr/>
                <p:nvPr/>
              </p:nvSpPr>
              <p:spPr>
                <a:xfrm rot="5400000">
                  <a:off x="7717487" y="4820153"/>
                  <a:ext cx="338120" cy="15762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9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Gene</a:t>
                  </a:r>
                </a:p>
              </p:txBody>
            </p:sp>
            <p:sp>
              <p:nvSpPr>
                <p:cNvPr id="47" name="Rectangle 46"/>
                <p:cNvSpPr/>
                <p:nvPr/>
              </p:nvSpPr>
              <p:spPr>
                <a:xfrm rot="5400000">
                  <a:off x="7717487" y="2873330"/>
                  <a:ext cx="338120" cy="157626"/>
                </a:xfrm>
                <a:prstGeom prst="rect">
                  <a:avLst/>
                </a:prstGeom>
                <a:solidFill>
                  <a:schemeClr val="bg1"/>
                </a:solidFill>
                <a:ln>
                  <a:solidFill>
                    <a:schemeClr val="bg1"/>
                  </a:solidFill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lIns="0" tIns="0" rIns="0" bIns="0" rtlCol="0" anchor="ctr"/>
                <a:lstStyle/>
                <a:p>
                  <a:r>
                    <a:rPr lang="en-US" sz="900" dirty="0">
                      <a:solidFill>
                        <a:schemeClr val="tx1"/>
                      </a:solidFill>
                      <a:latin typeface="Arial" panose="020B0604020202020204" pitchFamily="34" charset="0"/>
                      <a:cs typeface="Arial" panose="020B0604020202020204" pitchFamily="34" charset="0"/>
                    </a:rPr>
                    <a:t>Gene</a:t>
                  </a:r>
                </a:p>
              </p:txBody>
            </p:sp>
          </p:grpSp>
        </p:grpSp>
      </p:grpSp>
      <p:pic>
        <p:nvPicPr>
          <p:cNvPr id="27" name="Picture 26">
            <a:extLst>
              <a:ext uri="{FF2B5EF4-FFF2-40B4-BE49-F238E27FC236}">
                <a16:creationId xmlns:a16="http://schemas.microsoft.com/office/drawing/2014/main" id="{93C2C1B0-D4CE-4BF8-AF3F-F217A668ED4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610" b="11622"/>
          <a:stretch/>
        </p:blipFill>
        <p:spPr>
          <a:xfrm>
            <a:off x="729695" y="278701"/>
            <a:ext cx="3331102" cy="1813700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74690BFD-E9E2-4D7E-BF3B-1BF27712B8A9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458" b="11698"/>
          <a:stretch/>
        </p:blipFill>
        <p:spPr>
          <a:xfrm>
            <a:off x="718816" y="2116055"/>
            <a:ext cx="3339183" cy="1813701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66318B94-B50F-4944-AB51-88EE1C3B1127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380"/>
          <a:stretch/>
        </p:blipFill>
        <p:spPr>
          <a:xfrm>
            <a:off x="717066" y="3961284"/>
            <a:ext cx="3340933" cy="210821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3CC2105B-DD21-4C1E-AA05-81B5B50FB791}"/>
              </a:ext>
            </a:extLst>
          </p:cNvPr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53"/>
          <a:stretch/>
        </p:blipFill>
        <p:spPr>
          <a:xfrm>
            <a:off x="4057999" y="380077"/>
            <a:ext cx="3293804" cy="1722438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3C52E878-DA30-4213-BB70-457E1ED19E1D}"/>
              </a:ext>
            </a:extLst>
          </p:cNvPr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8839"/>
          <a:stretch/>
        </p:blipFill>
        <p:spPr>
          <a:xfrm>
            <a:off x="4057999" y="2220913"/>
            <a:ext cx="3065587" cy="1722438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107D0B01-28B9-4095-850B-1D1607B83A2B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26" r="8693"/>
          <a:stretch/>
        </p:blipFill>
        <p:spPr>
          <a:xfrm>
            <a:off x="4062969" y="4083054"/>
            <a:ext cx="3073292" cy="17358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11989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/>
          <p:cNvGrpSpPr/>
          <p:nvPr/>
        </p:nvGrpSpPr>
        <p:grpSpPr>
          <a:xfrm>
            <a:off x="312970" y="200782"/>
            <a:ext cx="3601805" cy="6476802"/>
            <a:chOff x="312970" y="200782"/>
            <a:chExt cx="3601805" cy="6476802"/>
          </a:xfrm>
        </p:grpSpPr>
        <p:pic>
          <p:nvPicPr>
            <p:cNvPr id="12" name="Picture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89970" y="200782"/>
              <a:ext cx="3324805" cy="6258456"/>
            </a:xfrm>
            <a:prstGeom prst="rect">
              <a:avLst/>
            </a:prstGeom>
          </p:spPr>
        </p:pic>
        <p:sp>
          <p:nvSpPr>
            <p:cNvPr id="13" name="TextBox 12"/>
            <p:cNvSpPr txBox="1"/>
            <p:nvPr/>
          </p:nvSpPr>
          <p:spPr>
            <a:xfrm>
              <a:off x="1558090" y="6400585"/>
              <a:ext cx="174118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pCO</a:t>
              </a:r>
              <a:r>
                <a:rPr lang="en-US" sz="1200" baseline="-250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2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treatment (µ</a:t>
              </a:r>
              <a:r>
                <a:rPr lang="en-US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atm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)</a:t>
              </a:r>
            </a:p>
          </p:txBody>
        </p:sp>
        <p:sp>
          <p:nvSpPr>
            <p:cNvPr id="14" name="TextBox 13"/>
            <p:cNvSpPr txBox="1"/>
            <p:nvPr/>
          </p:nvSpPr>
          <p:spPr>
            <a:xfrm rot="16200000">
              <a:off x="-765370" y="3255151"/>
              <a:ext cx="2433680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Module </a:t>
              </a:r>
              <a:r>
                <a:rPr lang="en-US" sz="1200" dirty="0" err="1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eigengene</a:t>
              </a:r>
              <a:r>
                <a:rPr lang="en-US" sz="1200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rial" panose="020B0604020202020204" pitchFamily="34" charset="0"/>
                  <a:cs typeface="Arial" panose="020B0604020202020204" pitchFamily="34" charset="0"/>
                </a:rPr>
                <a:t> (mean ± SD)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023751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805884" y="579779"/>
            <a:ext cx="5738443" cy="3292125"/>
            <a:chOff x="805884" y="579779"/>
            <a:chExt cx="5738443" cy="3292125"/>
          </a:xfrm>
        </p:grpSpPr>
        <p:pic>
          <p:nvPicPr>
            <p:cNvPr id="3" name="Picture 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805884" y="579779"/>
              <a:ext cx="5334462" cy="3292125"/>
            </a:xfrm>
            <a:prstGeom prst="rect">
              <a:avLst/>
            </a:prstGeom>
          </p:spPr>
        </p:pic>
        <p:sp>
          <p:nvSpPr>
            <p:cNvPr id="4" name="TextBox 3"/>
            <p:cNvSpPr txBox="1"/>
            <p:nvPr/>
          </p:nvSpPr>
          <p:spPr>
            <a:xfrm>
              <a:off x="5597593" y="1986561"/>
              <a:ext cx="711092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Ambient (8.0)</a:t>
              </a:r>
            </a:p>
          </p:txBody>
        </p:sp>
        <p:sp>
          <p:nvSpPr>
            <p:cNvPr id="35" name="TextBox 34"/>
            <p:cNvSpPr txBox="1"/>
            <p:nvPr/>
          </p:nvSpPr>
          <p:spPr>
            <a:xfrm>
              <a:off x="5597593" y="2156295"/>
              <a:ext cx="946734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Moderate OA (7.8)</a:t>
              </a:r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5597593" y="2334484"/>
              <a:ext cx="837730" cy="215444"/>
            </a:xfrm>
            <a:prstGeom prst="rect">
              <a:avLst/>
            </a:prstGeom>
            <a:solidFill>
              <a:schemeClr val="bg1"/>
            </a:solidFill>
          </p:spPr>
          <p:txBody>
            <a:bodyPr wrap="none" lIns="0" rtlCol="0">
              <a:spAutoFit/>
            </a:bodyPr>
            <a:lstStyle/>
            <a:p>
              <a:r>
                <a:rPr lang="en-US" sz="800" dirty="0">
                  <a:latin typeface="Arial" panose="020B0604020202020204" pitchFamily="34" charset="0"/>
                  <a:cs typeface="Arial" panose="020B0604020202020204" pitchFamily="34" charset="0"/>
                </a:rPr>
                <a:t>Severe OA (7.5)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45415349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7" name="Group 16"/>
          <p:cNvGrpSpPr/>
          <p:nvPr/>
        </p:nvGrpSpPr>
        <p:grpSpPr>
          <a:xfrm>
            <a:off x="562621" y="319755"/>
            <a:ext cx="4721305" cy="3834233"/>
            <a:chOff x="562621" y="319755"/>
            <a:chExt cx="7895004" cy="6172697"/>
          </a:xfrm>
        </p:grpSpPr>
        <p:pic>
          <p:nvPicPr>
            <p:cNvPr id="13" name="Picture 12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562621" y="319756"/>
              <a:ext cx="3947502" cy="3261643"/>
            </a:xfrm>
            <a:prstGeom prst="rect">
              <a:avLst/>
            </a:prstGeom>
          </p:spPr>
        </p:pic>
        <p:pic>
          <p:nvPicPr>
            <p:cNvPr id="14" name="Picture 1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4510123" y="319755"/>
              <a:ext cx="3947502" cy="3261643"/>
            </a:xfrm>
            <a:prstGeom prst="rect">
              <a:avLst/>
            </a:prstGeom>
          </p:spPr>
        </p:pic>
        <p:pic>
          <p:nvPicPr>
            <p:cNvPr id="15" name="Picture 1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62621" y="3230809"/>
              <a:ext cx="3947502" cy="3261643"/>
            </a:xfrm>
            <a:prstGeom prst="rect">
              <a:avLst/>
            </a:prstGeom>
          </p:spPr>
        </p:pic>
        <p:pic>
          <p:nvPicPr>
            <p:cNvPr id="16" name="Picture 15"/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03592" y="3230808"/>
              <a:ext cx="3947502" cy="3261643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9554518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107347</TotalTime>
  <Words>84</Words>
  <Application>Microsoft Office PowerPoint</Application>
  <PresentationFormat>Widescreen</PresentationFormat>
  <Paragraphs>38</Paragraphs>
  <Slides>7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Acrobat Document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NOAA AFSC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Laura.Spencer</dc:creator>
  <cp:lastModifiedBy>Laura.Spencer</cp:lastModifiedBy>
  <cp:revision>46</cp:revision>
  <cp:lastPrinted>2023-10-05T15:08:07Z</cp:lastPrinted>
  <dcterms:created xsi:type="dcterms:W3CDTF">2022-09-14T18:33:53Z</dcterms:created>
  <dcterms:modified xsi:type="dcterms:W3CDTF">2024-03-14T17:00:34Z</dcterms:modified>
</cp:coreProperties>
</file>